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8" r:id="rId1"/>
  </p:sldMasterIdLst>
  <p:notesMasterIdLst>
    <p:notesMasterId r:id="rId7"/>
  </p:notesMasterIdLst>
  <p:sldIdLst>
    <p:sldId id="549" r:id="rId2"/>
    <p:sldId id="543" r:id="rId3"/>
    <p:sldId id="541" r:id="rId4"/>
    <p:sldId id="550" r:id="rId5"/>
    <p:sldId id="547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7719" autoAdjust="0"/>
  </p:normalViewPr>
  <p:slideViewPr>
    <p:cSldViewPr>
      <p:cViewPr varScale="1">
        <p:scale>
          <a:sx n="73" d="100"/>
          <a:sy n="73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DBC749-A6A7-4C0C-AFBA-A84BD1498ED9}" type="datetimeFigureOut">
              <a:rPr lang="en-US"/>
              <a:pPr>
                <a:defRPr/>
              </a:pPr>
              <a:t>15/07/2013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C72980-E2F2-49E0-A6F8-904EECC88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2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A4B2AC-03AE-4418-91E0-773E90357B6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71C26F-8040-4D86-B56E-1CA83A5313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3550C-BE66-497E-8274-088E14AEB9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2C1442-D705-40AD-AF01-71CFC9646C4A}" type="datetimeFigureOut">
              <a:rPr lang="en-US" smtClean="0"/>
              <a:pPr/>
              <a:t>15/07/2013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1BA9-FDA6-422B-AC25-71F9507D4A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24600"/>
            <a:ext cx="533400" cy="304800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D53AA6DB-1C2C-41A7-A524-6DB76F9D1163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205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3200" dirty="0"/>
              <a:t>Old Stock Market Saying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4400" dirty="0"/>
          </a:p>
          <a:p>
            <a:pPr marL="0" indent="0" algn="ctr">
              <a:buFontTx/>
              <a:buNone/>
              <a:defRPr/>
            </a:pPr>
            <a:r>
              <a:rPr lang="en-US" sz="3600" dirty="0"/>
              <a:t>90 % of speculators lose  </a:t>
            </a:r>
          </a:p>
          <a:p>
            <a:pPr marL="0" indent="0" algn="ctr">
              <a:buFontTx/>
              <a:buNone/>
              <a:defRPr/>
            </a:pPr>
            <a:r>
              <a:rPr lang="en-US" sz="3600" dirty="0"/>
              <a:t>and </a:t>
            </a:r>
          </a:p>
          <a:p>
            <a:pPr marL="0" indent="0" algn="ctr">
              <a:buFontTx/>
              <a:buNone/>
              <a:defRPr/>
            </a:pPr>
            <a:r>
              <a:rPr lang="en-US" sz="3600" dirty="0"/>
              <a:t>the 10 % who say they don’t </a:t>
            </a:r>
          </a:p>
          <a:p>
            <a:pPr marL="0" indent="0" algn="ctr">
              <a:buFontTx/>
              <a:buNone/>
              <a:defRPr/>
            </a:pPr>
            <a:r>
              <a:rPr lang="en-US" sz="3600" dirty="0"/>
              <a:t>are liars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At 21000 again, What should I do ?</a:t>
            </a: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228600"/>
            <a:ext cx="1724025" cy="58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420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228600" y="762000"/>
            <a:ext cx="891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5210790"/>
              </p:ext>
            </p:extLst>
          </p:nvPr>
        </p:nvGraphicFramePr>
        <p:xfrm>
          <a:off x="0" y="0"/>
          <a:ext cx="9144000" cy="6857997"/>
        </p:xfrm>
        <a:graphic>
          <a:graphicData uri="http://schemas.openxmlformats.org/drawingml/2006/table">
            <a:tbl>
              <a:tblPr/>
              <a:tblGrid>
                <a:gridCol w="2438400"/>
                <a:gridCol w="1219200"/>
                <a:gridCol w="1066800"/>
                <a:gridCol w="152400"/>
                <a:gridCol w="1981200"/>
                <a:gridCol w="1066800"/>
                <a:gridCol w="1219200"/>
              </a:tblGrid>
              <a:tr h="215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Corporate profits after Tax 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As on Mar '12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As on Mar '07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Corporate profits after Tax 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As on Mar '12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As on Mar '07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RELAINCE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INDUSTRIES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20040.00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11943.40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MARUTI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SUZUKI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2288.60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1189.10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ONGC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18924.00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14430.78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JINDAL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STEEL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2064.12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572.94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SBI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11707.29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4541.31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HERO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MOTO CORP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1927.90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1381.98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TCS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10975.98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2716.87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TATA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MOTORS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1811.82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1528.88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NTPC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9102.59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5820.20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SESA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GOA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1679.94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606.41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INFOSYS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8470.00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3783.00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BPCL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1546.68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291.65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BHARTI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AIRTEL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7716.90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2012.08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STERLITE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INDUSTRIES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1419.71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511.12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TATA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STEEL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6865.69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3506.38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SUN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PHARMA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1383.80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461.29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ICICI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BANK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6465.26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3110.22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ACC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1325.26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1231.84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BHEL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6011.20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1679.16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IDFC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1277.15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375.64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HDFC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BANK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5167.09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1382.54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DLF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1269.58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227.44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BANK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OF BARODA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5006.96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1026.00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AMBUJA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CEMENT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1228.86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1503.25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ITC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4987.61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2235.35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GRASIM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1181.71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863.21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SAIL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4904.74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4012.97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smtClean="0">
                          <a:latin typeface="Arial"/>
                        </a:rPr>
                        <a:t>JAIPRAKASH </a:t>
                      </a:r>
                      <a:r>
                        <a:rPr lang="en-US" sz="1100" b="0" i="0" u="none" strike="noStrike" dirty="0">
                          <a:latin typeface="Arial"/>
                        </a:rPr>
                        <a:t>ASSOCIATES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1167.78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639.99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PUNJAB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NATIONAL BANK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4884.20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1439.31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KOTAK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BANK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1085.05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118.23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WIPRO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4843.70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2483.89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RELIANCE  INFRASTRUCTURE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1080.91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650.34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COAL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INDIA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4723.56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1711.66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CIPLA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960.39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607.64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AXIS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BANK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4242.21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659.03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ASIAN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PAINTS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958.39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187.81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HDFC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4122.62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1570.38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TATA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POWER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941.49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610.54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L&amp;T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3957.89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1012.14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DR.REDDY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LABS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893.40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912.40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GAIL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3561.13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2310.07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SIEMENS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845.43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365.86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HIDALCO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3559.44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1655.55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MAHINDRA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&amp; MAHINDRA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463.11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108.27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BAJAJ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AUTO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3339.73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1101.63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HCL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TECH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177.23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638.38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POWER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GRID CORPORATION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2696.89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1008.93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CAIRN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INDIA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-212.67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0.00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HUL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2305.97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1855.37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latin typeface="Arial"/>
                        </a:rPr>
                        <a:t> RANBAXY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LAB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-3052.05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380.54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712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latin typeface="Arial"/>
                        </a:rPr>
                        <a:t> Total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latin typeface="Arial"/>
                        </a:rPr>
                        <a:t>194296.24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latin typeface="Arial"/>
                        </a:rPr>
                        <a:t>94972.97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228600"/>
            <a:ext cx="1724025" cy="58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566810"/>
              </p:ext>
            </p:extLst>
          </p:nvPr>
        </p:nvGraphicFramePr>
        <p:xfrm>
          <a:off x="609600" y="1219201"/>
          <a:ext cx="8077200" cy="4876799"/>
        </p:xfrm>
        <a:graphic>
          <a:graphicData uri="http://schemas.openxmlformats.org/drawingml/2006/table">
            <a:tbl>
              <a:tblPr/>
              <a:tblGrid>
                <a:gridCol w="1865836"/>
                <a:gridCol w="2326128"/>
                <a:gridCol w="2044861"/>
                <a:gridCol w="1840375"/>
              </a:tblGrid>
              <a:tr h="140532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Equity Investment : </a:t>
                      </a:r>
                      <a:endParaRPr lang="en-US" sz="2800" b="1" i="0" u="none" strike="noStrike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 fontAlgn="ctr"/>
                      <a:r>
                        <a:rPr lang="en-US" sz="2800" b="1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Historical Nifty, BSE Nifty PE</a:t>
                      </a:r>
                      <a:endParaRPr lang="en-US" sz="28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55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Date</a:t>
                      </a:r>
                    </a:p>
                  </a:txBody>
                  <a:tcPr marL="7315" marR="7315" marT="7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Nifty</a:t>
                      </a:r>
                    </a:p>
                    <a:p>
                      <a:pPr algn="ctr" fontAlgn="ctr"/>
                      <a:r>
                        <a:rPr lang="en-US" sz="2400" b="1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(BSE)</a:t>
                      </a:r>
                      <a:endParaRPr lang="en-US" sz="24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BSE</a:t>
                      </a:r>
                      <a:endParaRPr lang="en-US" sz="24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PE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9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Calibri" pitchFamily="34" charset="0"/>
                          <a:cs typeface="Calibri" pitchFamily="34" charset="0"/>
                        </a:rPr>
                        <a:t>31-Dec-07</a:t>
                      </a:r>
                    </a:p>
                  </a:txBody>
                  <a:tcPr marL="7315" marR="7315" marT="7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6138.60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20286.99</a:t>
                      </a:r>
                      <a:endParaRPr lang="en-US" sz="24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27.62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31-Dec-10</a:t>
                      </a:r>
                      <a:endParaRPr lang="en-US" sz="24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6134.50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20509.09</a:t>
                      </a:r>
                      <a:endParaRPr lang="en-US" sz="24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24.48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31-Jan-</a:t>
                      </a:r>
                      <a:r>
                        <a:rPr lang="en-US" sz="2400" b="0" i="0" u="none" strike="noStrike" baseline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24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6034.75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19894.98</a:t>
                      </a:r>
                      <a:endParaRPr lang="en-US" sz="24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latin typeface="Calibri" pitchFamily="34" charset="0"/>
                          <a:cs typeface="Calibri" pitchFamily="34" charset="0"/>
                        </a:rPr>
                        <a:t>18.50</a:t>
                      </a:r>
                    </a:p>
                  </a:txBody>
                  <a:tcPr marL="7315" marR="7315" marT="7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228600"/>
            <a:ext cx="1724025" cy="58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9298900"/>
              </p:ext>
            </p:extLst>
          </p:nvPr>
        </p:nvGraphicFramePr>
        <p:xfrm>
          <a:off x="533400" y="1295400"/>
          <a:ext cx="8382000" cy="5105400"/>
        </p:xfrm>
        <a:graphic>
          <a:graphicData uri="http://schemas.openxmlformats.org/drawingml/2006/table">
            <a:tbl>
              <a:tblPr/>
              <a:tblGrid>
                <a:gridCol w="2798388"/>
                <a:gridCol w="732465"/>
                <a:gridCol w="723074"/>
                <a:gridCol w="807589"/>
                <a:gridCol w="751245"/>
                <a:gridCol w="2569239"/>
              </a:tblGrid>
              <a:tr h="24311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Nifty Data from 1st Jan 1999 to Dec 2012</a:t>
                      </a:r>
                    </a:p>
                  </a:txBody>
                  <a:tcPr marL="9351" marR="9351" marT="93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year Retuns analysis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Particulars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10-14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14-18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18-22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22-26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Above 26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Trailings P/E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12.93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20.16%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27.07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Returns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58.65%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29.84%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-13.62%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-33.37%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 of negative 1 year returns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No of returns observed( from Jan 1999)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1127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Negative returns as of percentage of Total days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21.51%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40.73%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72.03%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year Retuns analysis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Particulars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10-14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14-18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18-22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22-26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Above 26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Trailings P/E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12.93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27.07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Returns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31.37%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22.73%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-3.97%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-9.12%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 of negative 3 year returns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No of returns observed( from Jan 1999)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897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204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Negative returns as of percentage of Total days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55.39%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51" marR="9351" marT="93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year Retuns analysis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Particulars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10-14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14-18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18-22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22-26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 Above 26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Trailings P/E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12.97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19.97%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Returns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26.44%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23.56%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10.53%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4.12%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Days of negative 5 year returns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No of returns observed( from Jan 1999)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Negative returns as of percentage of Total days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351" marR="9351" marT="9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228600"/>
            <a:ext cx="1724025" cy="58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66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1000" y="1752600"/>
            <a:ext cx="8382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400" dirty="0">
              <a:latin typeface="Calibri" pitchFamily="34" charset="0"/>
            </a:endParaRPr>
          </a:p>
          <a:p>
            <a:pPr algn="ctr"/>
            <a:endParaRPr lang="en-US" sz="4400" dirty="0">
              <a:latin typeface="Calibri" pitchFamily="34" charset="0"/>
            </a:endParaRPr>
          </a:p>
          <a:p>
            <a:pPr algn="ctr"/>
            <a:r>
              <a:rPr lang="en-US" sz="4400" dirty="0" smtClean="0">
                <a:latin typeface="Calibri" pitchFamily="34" charset="0"/>
              </a:rPr>
              <a:t>Thank You</a:t>
            </a:r>
          </a:p>
          <a:p>
            <a:pPr algn="ctr"/>
            <a:r>
              <a:rPr lang="en-US" sz="4400" dirty="0">
                <a:latin typeface="Calibri" pitchFamily="34" charset="0"/>
              </a:rPr>
              <a:t/>
            </a:r>
            <a:br>
              <a:rPr lang="en-US" sz="4400" dirty="0">
                <a:latin typeface="Calibri" pitchFamily="34" charset="0"/>
              </a:rPr>
            </a:br>
            <a:endParaRPr lang="en-US" sz="4400" dirty="0">
              <a:latin typeface="Calibri" pitchFamily="34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DFEA90E-5697-4362-AD77-65CC9F485F8A}" type="slidenum">
              <a:rPr lang="en-US"/>
              <a:pPr/>
              <a:t>5</a:t>
            </a:fld>
            <a:endParaRPr lang="en-US"/>
          </a:p>
        </p:txBody>
      </p:sp>
      <p:pic>
        <p:nvPicPr>
          <p:cNvPr id="4" name="Picture 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228600"/>
            <a:ext cx="1724025" cy="58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2384</TotalTime>
  <Words>583</Words>
  <Application>Microsoft Office PowerPoint</Application>
  <PresentationFormat>On-screen Show (4:3)</PresentationFormat>
  <Paragraphs>310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Shalibhadra Master Investment Broker Welcomes you!!</dc:title>
  <dc:creator>Sumesara, Pravin</dc:creator>
  <cp:lastModifiedBy>Rahul</cp:lastModifiedBy>
  <cp:revision>305</cp:revision>
  <dcterms:created xsi:type="dcterms:W3CDTF">2006-08-16T00:00:00Z</dcterms:created>
  <dcterms:modified xsi:type="dcterms:W3CDTF">2013-07-15T06:03:20Z</dcterms:modified>
</cp:coreProperties>
</file>